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58" r:id="rId5"/>
    <p:sldId id="260" r:id="rId6"/>
    <p:sldId id="261" r:id="rId7"/>
    <p:sldId id="262" r:id="rId8"/>
    <p:sldId id="263"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8" d="100"/>
          <a:sy n="58" d="100"/>
        </p:scale>
        <p:origin x="-850" y="-8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36BE262-F5F4-4EC9-867C-7D5C95139166}"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6BE262-F5F4-4EC9-867C-7D5C95139166}"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6BE262-F5F4-4EC9-867C-7D5C95139166}"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6BE262-F5F4-4EC9-867C-7D5C95139166}"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36BE262-F5F4-4EC9-867C-7D5C95139166}" type="datetimeFigureOut">
              <a:rPr lang="en-US" smtClean="0"/>
              <a:t>9/2/2013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36BE262-F5F4-4EC9-867C-7D5C95139166}" type="datetimeFigureOut">
              <a:rPr lang="en-US" smtClean="0"/>
              <a:t>9/2/2013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36BE262-F5F4-4EC9-867C-7D5C95139166}" type="datetimeFigureOut">
              <a:rPr lang="en-US" smtClean="0"/>
              <a:t>9/2/2013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36BE262-F5F4-4EC9-867C-7D5C95139166}" type="datetimeFigureOut">
              <a:rPr lang="en-US" smtClean="0"/>
              <a:t>9/2/2013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36BE262-F5F4-4EC9-867C-7D5C95139166}" type="datetimeFigureOut">
              <a:rPr lang="en-US" smtClean="0"/>
              <a:t>9/2/2013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6BE262-F5F4-4EC9-867C-7D5C95139166}" type="datetimeFigureOut">
              <a:rPr lang="en-US" smtClean="0"/>
              <a:t>9/2/2013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6BE262-F5F4-4EC9-867C-7D5C95139166}" type="datetimeFigureOut">
              <a:rPr lang="en-US" smtClean="0"/>
              <a:t>9/2/2013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64A2302-1B3D-4EAE-82D8-321D2CAF4A4F}"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36BE262-F5F4-4EC9-867C-7D5C95139166}" type="datetimeFigureOut">
              <a:rPr lang="en-US" smtClean="0"/>
              <a:t>9/2/2013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64A2302-1B3D-4EAE-82D8-321D2CAF4A4F}"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Grammar for Grade 9</a:t>
            </a:r>
            <a:endParaRPr lang="en-US" dirty="0"/>
          </a:p>
        </p:txBody>
      </p:sp>
      <p:sp>
        <p:nvSpPr>
          <p:cNvPr id="3" name="Subtitle 2"/>
          <p:cNvSpPr>
            <a:spLocks noGrp="1"/>
          </p:cNvSpPr>
          <p:nvPr>
            <p:ph type="subTitle" idx="1"/>
          </p:nvPr>
        </p:nvSpPr>
        <p:spPr/>
        <p:txBody>
          <a:bodyPr/>
          <a:lstStyle/>
          <a:p>
            <a:r>
              <a:rPr lang="en-US" dirty="0" smtClean="0"/>
              <a:t>Episode VI</a:t>
            </a:r>
          </a:p>
          <a:p>
            <a:r>
              <a:rPr lang="en-US" dirty="0" smtClean="0"/>
              <a:t>Subject-Verb Agreement</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Verb Conjugation</a:t>
            </a:r>
            <a:endParaRPr lang="en-US" dirty="0"/>
          </a:p>
        </p:txBody>
      </p:sp>
      <p:sp>
        <p:nvSpPr>
          <p:cNvPr id="3" name="Content Placeholder 2"/>
          <p:cNvSpPr>
            <a:spLocks noGrp="1"/>
          </p:cNvSpPr>
          <p:nvPr>
            <p:ph idx="1"/>
          </p:nvPr>
        </p:nvSpPr>
        <p:spPr/>
        <p:txBody>
          <a:bodyPr>
            <a:normAutofit/>
          </a:bodyPr>
          <a:lstStyle/>
          <a:p>
            <a:pPr>
              <a:buNone/>
            </a:pPr>
            <a:r>
              <a:rPr lang="en-US" dirty="0" smtClean="0"/>
              <a:t>Not just for French and Spanish!</a:t>
            </a:r>
          </a:p>
          <a:p>
            <a:pPr>
              <a:buNone/>
            </a:pPr>
            <a:r>
              <a:rPr lang="en-US" dirty="0" smtClean="0"/>
              <a:t>The form of a verb changes, depending on its subject:</a:t>
            </a:r>
          </a:p>
          <a:p>
            <a:pPr lvl="1"/>
            <a:r>
              <a:rPr lang="en-US" dirty="0" smtClean="0"/>
              <a:t>I go to the store.</a:t>
            </a:r>
          </a:p>
          <a:p>
            <a:pPr lvl="1"/>
            <a:r>
              <a:rPr lang="en-US" dirty="0" smtClean="0"/>
              <a:t>He go to the store. </a:t>
            </a:r>
            <a:r>
              <a:rPr lang="en-US" sz="2400" dirty="0" smtClean="0"/>
              <a:t>(There’s something wrong here!)</a:t>
            </a:r>
          </a:p>
          <a:p>
            <a:pPr lvl="1"/>
            <a:endParaRPr lang="en-US" dirty="0"/>
          </a:p>
          <a:p>
            <a:pPr>
              <a:buNone/>
            </a:pPr>
            <a:r>
              <a:rPr lang="en-US" dirty="0" smtClean="0"/>
              <a:t>Matching the subject and the verb is making them </a:t>
            </a:r>
            <a:r>
              <a:rPr lang="en-US" i="1" dirty="0" smtClean="0"/>
              <a:t>agree</a:t>
            </a:r>
            <a:r>
              <a:rPr lang="en-US" dirty="0" smtClean="0"/>
              <a:t>.</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Agreement in Person and Number</a:t>
            </a:r>
            <a:endParaRPr lang="en-US" dirty="0"/>
          </a:p>
        </p:txBody>
      </p:sp>
      <p:graphicFrame>
        <p:nvGraphicFramePr>
          <p:cNvPr id="6" name="Content Placeholder 5"/>
          <p:cNvGraphicFramePr>
            <a:graphicFrameLocks noGrp="1"/>
          </p:cNvGraphicFramePr>
          <p:nvPr>
            <p:ph idx="1"/>
          </p:nvPr>
        </p:nvGraphicFramePr>
        <p:xfrm>
          <a:off x="457200" y="1600200"/>
          <a:ext cx="8229600" cy="2595880"/>
        </p:xfrm>
        <a:graphic>
          <a:graphicData uri="http://schemas.openxmlformats.org/drawingml/2006/table">
            <a:tbl>
              <a:tblPr firstRow="1" bandRow="1">
                <a:tableStyleId>{5C22544A-7EE6-4342-B048-85BDC9FD1C3A}</a:tableStyleId>
              </a:tblPr>
              <a:tblGrid>
                <a:gridCol w="2438400"/>
                <a:gridCol w="2057400"/>
                <a:gridCol w="3733800"/>
              </a:tblGrid>
              <a:tr h="370840">
                <a:tc>
                  <a:txBody>
                    <a:bodyPr/>
                    <a:lstStyle/>
                    <a:p>
                      <a:r>
                        <a:rPr lang="en-US" dirty="0" smtClean="0"/>
                        <a:t>Person and number</a:t>
                      </a:r>
                      <a:endParaRPr lang="en-US" dirty="0"/>
                    </a:p>
                  </a:txBody>
                  <a:tcPr/>
                </a:tc>
                <a:tc>
                  <a:txBody>
                    <a:bodyPr/>
                    <a:lstStyle/>
                    <a:p>
                      <a:r>
                        <a:rPr lang="en-US" dirty="0" smtClean="0"/>
                        <a:t>Subject Pronoun (s)</a:t>
                      </a:r>
                      <a:endParaRPr lang="en-US" dirty="0"/>
                    </a:p>
                  </a:txBody>
                  <a:tcPr/>
                </a:tc>
                <a:tc>
                  <a:txBody>
                    <a:bodyPr/>
                    <a:lstStyle/>
                    <a:p>
                      <a:r>
                        <a:rPr lang="en-US" dirty="0" smtClean="0"/>
                        <a:t>Sample verbs [to</a:t>
                      </a:r>
                      <a:r>
                        <a:rPr lang="en-US" baseline="0" dirty="0" smtClean="0"/>
                        <a:t> be/to eat/to walk]</a:t>
                      </a:r>
                      <a:endParaRPr lang="en-US" dirty="0"/>
                    </a:p>
                  </a:txBody>
                  <a:tcPr/>
                </a:tc>
              </a:tr>
              <a:tr h="370840">
                <a:tc>
                  <a:txBody>
                    <a:bodyPr/>
                    <a:lstStyle/>
                    <a:p>
                      <a:r>
                        <a:rPr lang="en-US" dirty="0" smtClean="0"/>
                        <a:t>First person singular</a:t>
                      </a:r>
                      <a:endParaRPr lang="en-US" dirty="0"/>
                    </a:p>
                  </a:txBody>
                  <a:tcPr/>
                </a:tc>
                <a:tc>
                  <a:txBody>
                    <a:bodyPr/>
                    <a:lstStyle/>
                    <a:p>
                      <a:r>
                        <a:rPr lang="en-US" dirty="0" smtClean="0"/>
                        <a:t>I</a:t>
                      </a:r>
                      <a:endParaRPr lang="en-US" dirty="0"/>
                    </a:p>
                  </a:txBody>
                  <a:tcPr/>
                </a:tc>
                <a:tc>
                  <a:txBody>
                    <a:bodyPr/>
                    <a:lstStyle/>
                    <a:p>
                      <a:r>
                        <a:rPr lang="en-US" dirty="0" smtClean="0"/>
                        <a:t>am / eat / walk</a:t>
                      </a:r>
                      <a:endParaRPr lang="en-US" dirty="0"/>
                    </a:p>
                  </a:txBody>
                  <a:tcPr/>
                </a:tc>
              </a:tr>
              <a:tr h="370840">
                <a:tc>
                  <a:txBody>
                    <a:bodyPr/>
                    <a:lstStyle/>
                    <a:p>
                      <a:r>
                        <a:rPr lang="en-US" dirty="0" smtClean="0"/>
                        <a:t>Second person singular</a:t>
                      </a:r>
                      <a:endParaRPr lang="en-US" dirty="0"/>
                    </a:p>
                  </a:txBody>
                  <a:tcPr/>
                </a:tc>
                <a:tc>
                  <a:txBody>
                    <a:bodyPr/>
                    <a:lstStyle/>
                    <a:p>
                      <a:r>
                        <a:rPr lang="en-US" smtClean="0"/>
                        <a:t>thou</a:t>
                      </a:r>
                      <a:endParaRPr lang="en-US" dirty="0"/>
                    </a:p>
                  </a:txBody>
                  <a:tcPr/>
                </a:tc>
                <a:tc>
                  <a:txBody>
                    <a:bodyPr/>
                    <a:lstStyle/>
                    <a:p>
                      <a:r>
                        <a:rPr lang="en-US" dirty="0" smtClean="0"/>
                        <a:t>art / </a:t>
                      </a:r>
                      <a:r>
                        <a:rPr lang="en-US" dirty="0" err="1" smtClean="0"/>
                        <a:t>eatest</a:t>
                      </a:r>
                      <a:r>
                        <a:rPr lang="en-US" dirty="0" smtClean="0"/>
                        <a:t> / </a:t>
                      </a:r>
                      <a:r>
                        <a:rPr lang="en-US" dirty="0" err="1" smtClean="0"/>
                        <a:t>walkst</a:t>
                      </a:r>
                      <a:endParaRPr lang="en-US" dirty="0"/>
                    </a:p>
                  </a:txBody>
                  <a:tcPr/>
                </a:tc>
              </a:tr>
              <a:tr h="370840">
                <a:tc>
                  <a:txBody>
                    <a:bodyPr/>
                    <a:lstStyle/>
                    <a:p>
                      <a:r>
                        <a:rPr lang="en-US" dirty="0" smtClean="0"/>
                        <a:t>Third person singular</a:t>
                      </a:r>
                      <a:endParaRPr lang="en-US" dirty="0"/>
                    </a:p>
                  </a:txBody>
                  <a:tcPr/>
                </a:tc>
                <a:tc>
                  <a:txBody>
                    <a:bodyPr/>
                    <a:lstStyle/>
                    <a:p>
                      <a:r>
                        <a:rPr lang="en-US" dirty="0" smtClean="0"/>
                        <a:t>he, she, it</a:t>
                      </a:r>
                      <a:endParaRPr lang="en-US" dirty="0"/>
                    </a:p>
                  </a:txBody>
                  <a:tcPr/>
                </a:tc>
                <a:tc>
                  <a:txBody>
                    <a:bodyPr/>
                    <a:lstStyle/>
                    <a:p>
                      <a:r>
                        <a:rPr lang="en-US" dirty="0" smtClean="0"/>
                        <a:t>is / eats / walks</a:t>
                      </a:r>
                      <a:endParaRPr lang="en-US" dirty="0"/>
                    </a:p>
                  </a:txBody>
                  <a:tcPr/>
                </a:tc>
              </a:tr>
              <a:tr h="370840">
                <a:tc>
                  <a:txBody>
                    <a:bodyPr/>
                    <a:lstStyle/>
                    <a:p>
                      <a:r>
                        <a:rPr lang="en-US" dirty="0" smtClean="0"/>
                        <a:t>First person plural</a:t>
                      </a:r>
                      <a:endParaRPr lang="en-US" dirty="0"/>
                    </a:p>
                  </a:txBody>
                  <a:tcPr/>
                </a:tc>
                <a:tc>
                  <a:txBody>
                    <a:bodyPr/>
                    <a:lstStyle/>
                    <a:p>
                      <a:r>
                        <a:rPr lang="en-US" dirty="0" smtClean="0"/>
                        <a:t>we</a:t>
                      </a:r>
                      <a:endParaRPr lang="en-US" dirty="0"/>
                    </a:p>
                  </a:txBody>
                  <a:tcPr/>
                </a:tc>
                <a:tc>
                  <a:txBody>
                    <a:bodyPr/>
                    <a:lstStyle/>
                    <a:p>
                      <a:r>
                        <a:rPr lang="en-US" dirty="0" smtClean="0"/>
                        <a:t>are / eat / walk</a:t>
                      </a:r>
                      <a:endParaRPr lang="en-US" dirty="0"/>
                    </a:p>
                  </a:txBody>
                  <a:tcPr/>
                </a:tc>
              </a:tr>
              <a:tr h="370840">
                <a:tc>
                  <a:txBody>
                    <a:bodyPr/>
                    <a:lstStyle/>
                    <a:p>
                      <a:r>
                        <a:rPr lang="en-US" dirty="0" smtClean="0"/>
                        <a:t>Second person plural</a:t>
                      </a:r>
                      <a:endParaRPr lang="en-US" dirty="0"/>
                    </a:p>
                  </a:txBody>
                  <a:tcPr/>
                </a:tc>
                <a:tc>
                  <a:txBody>
                    <a:bodyPr/>
                    <a:lstStyle/>
                    <a:p>
                      <a:r>
                        <a:rPr lang="en-US" dirty="0" smtClean="0"/>
                        <a:t>you</a:t>
                      </a:r>
                      <a:endParaRPr lang="en-US" dirty="0"/>
                    </a:p>
                  </a:txBody>
                  <a:tcPr/>
                </a:tc>
                <a:tc>
                  <a:txBody>
                    <a:bodyPr/>
                    <a:lstStyle/>
                    <a:p>
                      <a:r>
                        <a:rPr lang="en-US" dirty="0" smtClean="0"/>
                        <a:t>are / eat / walk</a:t>
                      </a:r>
                      <a:endParaRPr lang="en-US" dirty="0"/>
                    </a:p>
                  </a:txBody>
                  <a:tcPr/>
                </a:tc>
              </a:tr>
              <a:tr h="370840">
                <a:tc>
                  <a:txBody>
                    <a:bodyPr/>
                    <a:lstStyle/>
                    <a:p>
                      <a:r>
                        <a:rPr lang="en-US" dirty="0" smtClean="0"/>
                        <a:t>Third person plural</a:t>
                      </a:r>
                      <a:endParaRPr lang="en-US" dirty="0"/>
                    </a:p>
                  </a:txBody>
                  <a:tcPr/>
                </a:tc>
                <a:tc>
                  <a:txBody>
                    <a:bodyPr/>
                    <a:lstStyle/>
                    <a:p>
                      <a:r>
                        <a:rPr lang="en-US" dirty="0" smtClean="0"/>
                        <a:t>they</a:t>
                      </a:r>
                      <a:endParaRPr lang="en-US" dirty="0"/>
                    </a:p>
                  </a:txBody>
                  <a:tcPr/>
                </a:tc>
                <a:tc>
                  <a:txBody>
                    <a:bodyPr/>
                    <a:lstStyle/>
                    <a:p>
                      <a:r>
                        <a:rPr lang="en-US" dirty="0" smtClean="0"/>
                        <a:t>are / eat / walk</a:t>
                      </a:r>
                      <a:endParaRPr lang="en-US" dirty="0"/>
                    </a:p>
                  </a:txBody>
                  <a:tcPr/>
                </a:tc>
              </a:tr>
            </a:tbl>
          </a:graphicData>
        </a:graphic>
      </p:graphicFrame>
      <p:sp>
        <p:nvSpPr>
          <p:cNvPr id="7" name="TextBox 6"/>
          <p:cNvSpPr txBox="1"/>
          <p:nvPr/>
        </p:nvSpPr>
        <p:spPr>
          <a:xfrm>
            <a:off x="381000" y="4648200"/>
            <a:ext cx="8229600" cy="2031325"/>
          </a:xfrm>
          <a:prstGeom prst="rect">
            <a:avLst/>
          </a:prstGeom>
          <a:noFill/>
        </p:spPr>
        <p:txBody>
          <a:bodyPr wrap="square" rtlCol="0">
            <a:spAutoFit/>
          </a:bodyPr>
          <a:lstStyle/>
          <a:p>
            <a:r>
              <a:rPr lang="en-US" dirty="0" smtClean="0"/>
              <a:t>We rarely use the second person singular these days, but it was common a long time ago. We actually stopped because referring to one person with the plural form (you) was polite...like saying “sir,” or “ma’am.”  Using the second person singular (thou) was only used between friends or family, or to people who were socially lower than the speaker.</a:t>
            </a:r>
          </a:p>
          <a:p>
            <a:r>
              <a:rPr lang="en-US" dirty="0" smtClean="0"/>
              <a:t>You don’t need to memorize the “thou” forms, but you should recognize them when you see them.</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Agreement With Linking Verbs</a:t>
            </a:r>
            <a:endParaRPr lang="en-US" dirty="0"/>
          </a:p>
        </p:txBody>
      </p:sp>
      <p:sp>
        <p:nvSpPr>
          <p:cNvPr id="3" name="Content Placeholder 2"/>
          <p:cNvSpPr>
            <a:spLocks noGrp="1"/>
          </p:cNvSpPr>
          <p:nvPr>
            <p:ph idx="1"/>
          </p:nvPr>
        </p:nvSpPr>
        <p:spPr/>
        <p:txBody>
          <a:bodyPr/>
          <a:lstStyle/>
          <a:p>
            <a:r>
              <a:rPr lang="en-US" dirty="0" smtClean="0"/>
              <a:t>Sometimes a predicate nominative is different in number from the subject. In this situation, the linking verb always agrees in number with the subject, not the predicate noun.</a:t>
            </a:r>
          </a:p>
          <a:p>
            <a:pPr lvl="1"/>
            <a:r>
              <a:rPr lang="en-US" dirty="0" smtClean="0"/>
              <a:t>The </a:t>
            </a:r>
            <a:r>
              <a:rPr lang="en-US" i="1" dirty="0" smtClean="0"/>
              <a:t>topic</a:t>
            </a:r>
            <a:r>
              <a:rPr lang="en-US" dirty="0" smtClean="0"/>
              <a:t> of the lecture </a:t>
            </a:r>
            <a:r>
              <a:rPr lang="en-US" i="1" dirty="0" smtClean="0"/>
              <a:t>was</a:t>
            </a:r>
            <a:r>
              <a:rPr lang="en-US" dirty="0" smtClean="0"/>
              <a:t> whales.</a:t>
            </a:r>
          </a:p>
          <a:p>
            <a:pPr lvl="2"/>
            <a:r>
              <a:rPr lang="en-US" dirty="0" smtClean="0"/>
              <a:t>The verb, was, has to agree with the subject, topic.</a:t>
            </a:r>
          </a:p>
          <a:p>
            <a:pPr lvl="1"/>
            <a:r>
              <a:rPr lang="en-US" i="1" dirty="0" smtClean="0"/>
              <a:t>Fireworks are </a:t>
            </a:r>
            <a:r>
              <a:rPr lang="en-US" dirty="0" smtClean="0"/>
              <a:t>his idea of entertainment.</a:t>
            </a:r>
          </a:p>
          <a:p>
            <a:pPr lvl="2"/>
            <a:r>
              <a:rPr lang="en-US" dirty="0" smtClean="0"/>
              <a:t>The verb, are, agrees with the subject, fireworks.</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Agreement With Special Subjects</a:t>
            </a:r>
            <a:endParaRPr lang="en-US" dirty="0"/>
          </a:p>
        </p:txBody>
      </p:sp>
      <p:sp>
        <p:nvSpPr>
          <p:cNvPr id="3" name="Content Placeholder 2"/>
          <p:cNvSpPr>
            <a:spLocks noGrp="1"/>
          </p:cNvSpPr>
          <p:nvPr>
            <p:ph idx="1"/>
          </p:nvPr>
        </p:nvSpPr>
        <p:spPr>
          <a:xfrm>
            <a:off x="457200" y="1371600"/>
            <a:ext cx="8229600" cy="5105400"/>
          </a:xfrm>
        </p:spPr>
        <p:txBody>
          <a:bodyPr>
            <a:normAutofit/>
          </a:bodyPr>
          <a:lstStyle/>
          <a:p>
            <a:pPr>
              <a:buNone/>
            </a:pPr>
            <a:r>
              <a:rPr lang="en-US" dirty="0" smtClean="0"/>
              <a:t>When a </a:t>
            </a:r>
            <a:r>
              <a:rPr lang="en-US" i="1" dirty="0" smtClean="0"/>
              <a:t>collective noun </a:t>
            </a:r>
            <a:r>
              <a:rPr lang="en-US" dirty="0" smtClean="0"/>
              <a:t>refers to a group as a whole, the verb is singular. When it refers to each member of the group separately, the verb is plural. The same is true for nouns of amount.</a:t>
            </a:r>
          </a:p>
          <a:p>
            <a:pPr lvl="1"/>
            <a:r>
              <a:rPr lang="en-US" dirty="0" smtClean="0"/>
              <a:t>The team is playing well. </a:t>
            </a:r>
            <a:r>
              <a:rPr lang="en-US" sz="2000" dirty="0" smtClean="0"/>
              <a:t>[a group]</a:t>
            </a:r>
            <a:endParaRPr lang="en-US" dirty="0" smtClean="0"/>
          </a:p>
          <a:p>
            <a:pPr lvl="1"/>
            <a:r>
              <a:rPr lang="en-US" dirty="0" smtClean="0"/>
              <a:t>The team are arriving in separate cars. </a:t>
            </a:r>
            <a:r>
              <a:rPr lang="en-US" sz="2000" dirty="0" smtClean="0"/>
              <a:t>[each one]</a:t>
            </a:r>
            <a:endParaRPr lang="en-US" dirty="0" smtClean="0"/>
          </a:p>
          <a:p>
            <a:pPr lvl="1"/>
            <a:r>
              <a:rPr lang="en-US" dirty="0" smtClean="0"/>
              <a:t>Eight glasses of water is the recommended amount. </a:t>
            </a:r>
            <a:r>
              <a:rPr lang="en-US" sz="2000" dirty="0" smtClean="0"/>
              <a:t>[all together]</a:t>
            </a:r>
            <a:endParaRPr lang="en-US" dirty="0" smtClean="0"/>
          </a:p>
          <a:p>
            <a:pPr lvl="1"/>
            <a:r>
              <a:rPr lang="en-US" dirty="0" smtClean="0"/>
              <a:t>Eight glasses of water are on the table. </a:t>
            </a:r>
            <a:r>
              <a:rPr lang="en-US" sz="2000" dirty="0" smtClean="0"/>
              <a:t>[individually]</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Special Subjects (</a:t>
            </a:r>
            <a:r>
              <a:rPr lang="en-US" dirty="0" err="1" smtClean="0"/>
              <a:t>con’t</a:t>
            </a:r>
            <a:r>
              <a:rPr lang="en-US" dirty="0" smtClean="0"/>
              <a:t>)</a:t>
            </a:r>
            <a:endParaRPr lang="en-US" dirty="0"/>
          </a:p>
        </p:txBody>
      </p:sp>
      <p:sp>
        <p:nvSpPr>
          <p:cNvPr id="3" name="Content Placeholder 2"/>
          <p:cNvSpPr>
            <a:spLocks noGrp="1"/>
          </p:cNvSpPr>
          <p:nvPr>
            <p:ph idx="1"/>
          </p:nvPr>
        </p:nvSpPr>
        <p:spPr>
          <a:xfrm>
            <a:off x="0" y="1143000"/>
            <a:ext cx="9144000" cy="5715000"/>
          </a:xfrm>
        </p:spPr>
        <p:txBody>
          <a:bodyPr>
            <a:normAutofit lnSpcReduction="10000"/>
          </a:bodyPr>
          <a:lstStyle/>
          <a:p>
            <a:r>
              <a:rPr lang="en-US" sz="3000" dirty="0" smtClean="0"/>
              <a:t>Some nouns are singular, even though they end with “s”.</a:t>
            </a:r>
          </a:p>
          <a:p>
            <a:pPr lvl="1"/>
            <a:r>
              <a:rPr lang="en-US" sz="2600" dirty="0" smtClean="0"/>
              <a:t>The </a:t>
            </a:r>
            <a:r>
              <a:rPr lang="en-US" sz="2600" i="1" dirty="0" smtClean="0"/>
              <a:t>news was </a:t>
            </a:r>
            <a:r>
              <a:rPr lang="en-US" sz="2600" dirty="0" smtClean="0"/>
              <a:t>disturbing last night.</a:t>
            </a:r>
          </a:p>
          <a:p>
            <a:pPr lvl="1"/>
            <a:r>
              <a:rPr lang="en-US" sz="2600" i="1" dirty="0" smtClean="0"/>
              <a:t>Mumps is </a:t>
            </a:r>
            <a:r>
              <a:rPr lang="en-US" sz="2600" dirty="0" smtClean="0"/>
              <a:t>a common childhood illness.</a:t>
            </a:r>
            <a:endParaRPr lang="en-US" sz="2600" dirty="0" smtClean="0"/>
          </a:p>
          <a:p>
            <a:r>
              <a:rPr lang="en-US" sz="3000" i="1" dirty="0" smtClean="0"/>
              <a:t>Each</a:t>
            </a:r>
            <a:r>
              <a:rPr lang="en-US" sz="3000" dirty="0" smtClean="0"/>
              <a:t> and </a:t>
            </a:r>
            <a:r>
              <a:rPr lang="en-US" sz="3000" i="1" dirty="0" smtClean="0"/>
              <a:t>every</a:t>
            </a:r>
            <a:r>
              <a:rPr lang="en-US" sz="3000" dirty="0" smtClean="0"/>
              <a:t> before a compound subject make the subject singular.</a:t>
            </a:r>
          </a:p>
          <a:p>
            <a:pPr lvl="1"/>
            <a:r>
              <a:rPr lang="en-US" sz="2600" i="1" dirty="0" smtClean="0"/>
              <a:t>Each</a:t>
            </a:r>
            <a:r>
              <a:rPr lang="en-US" sz="2600" dirty="0" smtClean="0"/>
              <a:t> dog and cat </a:t>
            </a:r>
            <a:r>
              <a:rPr lang="en-US" sz="2600" i="1" dirty="0" smtClean="0"/>
              <a:t>is losing </a:t>
            </a:r>
            <a:r>
              <a:rPr lang="en-US" sz="2600" dirty="0" smtClean="0"/>
              <a:t>its license.</a:t>
            </a:r>
          </a:p>
          <a:p>
            <a:pPr lvl="1"/>
            <a:r>
              <a:rPr lang="en-US" sz="2600" i="1" dirty="0" smtClean="0"/>
              <a:t>Every</a:t>
            </a:r>
            <a:r>
              <a:rPr lang="en-US" sz="2600" dirty="0" smtClean="0"/>
              <a:t> man and woman </a:t>
            </a:r>
            <a:r>
              <a:rPr lang="en-US" sz="2600" i="1" dirty="0" smtClean="0"/>
              <a:t>was saved</a:t>
            </a:r>
            <a:r>
              <a:rPr lang="en-US" sz="2600" dirty="0" smtClean="0"/>
              <a:t>.</a:t>
            </a:r>
          </a:p>
          <a:p>
            <a:r>
              <a:rPr lang="en-US" sz="3000" dirty="0" smtClean="0"/>
              <a:t>When compound subjects are joined by </a:t>
            </a:r>
            <a:r>
              <a:rPr lang="en-US" sz="3000" i="1" dirty="0" smtClean="0"/>
              <a:t>or</a:t>
            </a:r>
            <a:r>
              <a:rPr lang="en-US" sz="3000" dirty="0" smtClean="0"/>
              <a:t> </a:t>
            </a:r>
            <a:r>
              <a:rPr lang="en-US" sz="3000" dirty="0" err="1" smtClean="0"/>
              <a:t>or</a:t>
            </a:r>
            <a:r>
              <a:rPr lang="en-US" sz="3000" dirty="0" smtClean="0"/>
              <a:t> </a:t>
            </a:r>
            <a:r>
              <a:rPr lang="en-US" sz="3000" i="1" dirty="0" smtClean="0"/>
              <a:t>nor</a:t>
            </a:r>
            <a:r>
              <a:rPr lang="en-US" sz="3000" dirty="0" smtClean="0"/>
              <a:t>, the verb agrees with the subject that is closer to the verb. </a:t>
            </a:r>
          </a:p>
          <a:p>
            <a:pPr lvl="1"/>
            <a:r>
              <a:rPr lang="en-US" sz="2600" dirty="0" smtClean="0"/>
              <a:t>Neither Mary nor her </a:t>
            </a:r>
            <a:r>
              <a:rPr lang="en-US" sz="2600" i="1" dirty="0" smtClean="0"/>
              <a:t>sisters are </a:t>
            </a:r>
            <a:r>
              <a:rPr lang="en-US" sz="2600" dirty="0" smtClean="0"/>
              <a:t>going. </a:t>
            </a:r>
          </a:p>
          <a:p>
            <a:pPr lvl="1"/>
            <a:r>
              <a:rPr lang="en-US" sz="2600" dirty="0" smtClean="0"/>
              <a:t>Neither her sisters nor </a:t>
            </a:r>
            <a:r>
              <a:rPr lang="en-US" sz="2600" i="1" dirty="0" smtClean="0"/>
              <a:t>Mary is </a:t>
            </a:r>
            <a:r>
              <a:rPr lang="en-US" sz="2600" dirty="0" smtClean="0"/>
              <a:t>going.</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Subject vs. Preposition Object</a:t>
            </a:r>
            <a:endParaRPr lang="en-US" dirty="0"/>
          </a:p>
        </p:txBody>
      </p:sp>
      <p:sp>
        <p:nvSpPr>
          <p:cNvPr id="3" name="Content Placeholder 2"/>
          <p:cNvSpPr>
            <a:spLocks noGrp="1"/>
          </p:cNvSpPr>
          <p:nvPr>
            <p:ph idx="1"/>
          </p:nvPr>
        </p:nvSpPr>
        <p:spPr>
          <a:xfrm>
            <a:off x="457200" y="1295400"/>
            <a:ext cx="8229600" cy="5257800"/>
          </a:xfrm>
        </p:spPr>
        <p:txBody>
          <a:bodyPr/>
          <a:lstStyle/>
          <a:p>
            <a:r>
              <a:rPr lang="en-US" dirty="0" smtClean="0"/>
              <a:t>The subject of a sentence is never part of a prepositional phrase. When checking for verb agreement, be sure you have the actual subject.</a:t>
            </a:r>
          </a:p>
          <a:p>
            <a:pPr lvl="1"/>
            <a:r>
              <a:rPr lang="en-US" dirty="0" smtClean="0"/>
              <a:t>The topic of the lectures are whales.</a:t>
            </a:r>
          </a:p>
          <a:p>
            <a:pPr lvl="1"/>
            <a:r>
              <a:rPr lang="en-US" dirty="0" smtClean="0"/>
              <a:t>The topic of the lectures is whales.</a:t>
            </a:r>
          </a:p>
          <a:p>
            <a:r>
              <a:rPr lang="en-US" dirty="0" smtClean="0"/>
              <a:t>Which of these is right? The second one. Why?</a:t>
            </a:r>
          </a:p>
          <a:p>
            <a:r>
              <a:rPr lang="en-US" dirty="0" smtClean="0"/>
              <a:t>When there is a prepositional phrase between the subject and verb, ignore it for agreement!</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Common Errors</a:t>
            </a:r>
            <a:endParaRPr lang="en-US" dirty="0"/>
          </a:p>
        </p:txBody>
      </p:sp>
      <p:sp>
        <p:nvSpPr>
          <p:cNvPr id="3" name="Content Placeholder 2"/>
          <p:cNvSpPr>
            <a:spLocks noGrp="1"/>
          </p:cNvSpPr>
          <p:nvPr>
            <p:ph idx="1"/>
          </p:nvPr>
        </p:nvSpPr>
        <p:spPr/>
        <p:txBody>
          <a:bodyPr/>
          <a:lstStyle/>
          <a:p>
            <a:r>
              <a:rPr lang="en-US" dirty="0" smtClean="0"/>
              <a:t>Check to be sure that you are agreeing the subject and the verb of every sentence.</a:t>
            </a:r>
          </a:p>
          <a:p>
            <a:r>
              <a:rPr lang="en-US" dirty="0" smtClean="0"/>
              <a:t>Check for special subjects and prepositional phrases that get between subject and verb.</a:t>
            </a:r>
          </a:p>
          <a:p>
            <a:r>
              <a:rPr lang="en-US" dirty="0" smtClean="0"/>
              <a:t>These types of problems are often labeled “SVA” when I return your paper. This stands for subject-verb agreement. </a:t>
            </a:r>
            <a:r>
              <a:rPr lang="en-US" smtClean="0"/>
              <a:t>Fix it!</a:t>
            </a:r>
            <a:endParaRPr 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42</TotalTime>
  <Words>635</Words>
  <Application>Microsoft Office PowerPoint</Application>
  <PresentationFormat>On-screen Show (4:3)</PresentationFormat>
  <Paragraphs>66</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Grammar for Grade 9</vt:lpstr>
      <vt:lpstr>Verb Conjugation</vt:lpstr>
      <vt:lpstr>Agreement in Person and Number</vt:lpstr>
      <vt:lpstr>Agreement With Linking Verbs</vt:lpstr>
      <vt:lpstr>Agreement With Special Subjects</vt:lpstr>
      <vt:lpstr>Special Subjects (con’t)</vt:lpstr>
      <vt:lpstr>Subject vs. Preposition Object</vt:lpstr>
      <vt:lpstr>Common Errors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Grammar for Grade 9</dc:title>
  <dc:creator>User</dc:creator>
  <cp:lastModifiedBy>User</cp:lastModifiedBy>
  <cp:revision>6</cp:revision>
  <dcterms:created xsi:type="dcterms:W3CDTF">2013-09-02T08:29:11Z</dcterms:created>
  <dcterms:modified xsi:type="dcterms:W3CDTF">2013-09-02T09:12:04Z</dcterms:modified>
</cp:coreProperties>
</file>

<file path=docProps/thumbnail.jpeg>
</file>